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1" r:id="rId2"/>
  </p:sldMasterIdLst>
  <p:notesMasterIdLst>
    <p:notesMasterId r:id="rId20"/>
  </p:notesMasterIdLst>
  <p:sldIdLst>
    <p:sldId id="256" r:id="rId3"/>
    <p:sldId id="257" r:id="rId4"/>
    <p:sldId id="258" r:id="rId5"/>
    <p:sldId id="260" r:id="rId6"/>
    <p:sldId id="261" r:id="rId7"/>
    <p:sldId id="263" r:id="rId8"/>
    <p:sldId id="264" r:id="rId9"/>
    <p:sldId id="265" r:id="rId10"/>
    <p:sldId id="268" r:id="rId11"/>
    <p:sldId id="267" r:id="rId12"/>
    <p:sldId id="266" r:id="rId13"/>
    <p:sldId id="269" r:id="rId14"/>
    <p:sldId id="270" r:id="rId15"/>
    <p:sldId id="271" r:id="rId16"/>
    <p:sldId id="272" r:id="rId17"/>
    <p:sldId id="273" r:id="rId18"/>
    <p:sldId id="259" r:id="rId19"/>
  </p:sldIdLst>
  <p:sldSz cx="9144000" cy="6858000" type="screen4x3"/>
  <p:notesSz cx="6858000" cy="9144000"/>
  <p:embeddedFontLst>
    <p:embeddedFont>
      <p:font typeface="Encode Sans Medium" charset="0"/>
      <p:regular r:id="rId21"/>
      <p:bold r:id="rId22"/>
    </p:embeddedFont>
    <p:embeddedFont>
      <p:font typeface="Encode Sans" charset="0"/>
      <p:regular r:id="rId23"/>
      <p:bold r:id="rId24"/>
    </p:embeddedFont>
    <p:embeddedFont>
      <p:font typeface="Encode Sans SemiBold" charset="0"/>
      <p:regular r:id="rId25"/>
      <p:bold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ggCTgP5ETlBJYobOPMp6Hn5XmIx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741" autoAdjust="0"/>
  </p:normalViewPr>
  <p:slideViewPr>
    <p:cSldViewPr snapToGrid="0">
      <p:cViewPr>
        <p:scale>
          <a:sx n="125" d="100"/>
          <a:sy n="125" d="100"/>
        </p:scale>
        <p:origin x="-122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font" Target="fonts/font1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28" Type="http://customschemas.google.com/relationships/presentationmetadata" Target="meta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4932243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" name="Google Shape;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" name="Google Shape;2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" name="Google Shape;3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" name="Google Shape;3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315034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" name="Google Shape;3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747055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" name="Google Shape;3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449040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" name="Google Shape;3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758929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s-ES" dirty="0"/>
              <a:t>Puntuación máxima: </a:t>
            </a:r>
            <a:r>
              <a:rPr lang="es-ES" b="1" dirty="0"/>
              <a:t>5 puntos</a:t>
            </a:r>
            <a:endParaRPr lang="es-ES" dirty="0"/>
          </a:p>
          <a:p>
            <a:r>
              <a:rPr lang="es-ES" dirty="0"/>
              <a:t>Riesgo alto de caída si el total es </a:t>
            </a:r>
            <a:r>
              <a:rPr lang="es-ES" b="1" dirty="0"/>
              <a:t>≥3</a:t>
            </a:r>
            <a:endParaRPr lang="es-E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31" name="Google Shape;3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248921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s-ES" dirty="0"/>
              <a:t>Puntuación máxima: </a:t>
            </a:r>
            <a:r>
              <a:rPr lang="es-ES" b="1" dirty="0"/>
              <a:t>5 puntos</a:t>
            </a:r>
            <a:endParaRPr lang="es-ES" dirty="0"/>
          </a:p>
          <a:p>
            <a:r>
              <a:rPr lang="es-ES" dirty="0"/>
              <a:t>Riesgo alto de caída si el total es </a:t>
            </a:r>
            <a:r>
              <a:rPr lang="es-ES" b="1" dirty="0"/>
              <a:t>≥3</a:t>
            </a:r>
            <a:endParaRPr lang="es-E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31" name="Google Shape;3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719703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" name="Google Shape;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936556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s-ES" dirty="0"/>
              <a:t>Puntuación máxima: </a:t>
            </a:r>
            <a:r>
              <a:rPr lang="es-ES" b="1" dirty="0"/>
              <a:t>5 puntos</a:t>
            </a:r>
            <a:endParaRPr lang="es-ES" dirty="0"/>
          </a:p>
          <a:p>
            <a:r>
              <a:rPr lang="es-ES" dirty="0"/>
              <a:t>Riesgo alto de caída si el total es </a:t>
            </a:r>
            <a:r>
              <a:rPr lang="es-ES" b="1" dirty="0"/>
              <a:t>≥3</a:t>
            </a:r>
            <a:endParaRPr lang="es-E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31" name="Google Shape;3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593187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s-ES" dirty="0"/>
              <a:t>Puntuación máxima: </a:t>
            </a:r>
            <a:r>
              <a:rPr lang="es-ES" b="1" dirty="0"/>
              <a:t>5 puntos</a:t>
            </a:r>
            <a:endParaRPr lang="es-ES" dirty="0"/>
          </a:p>
          <a:p>
            <a:r>
              <a:rPr lang="es-ES" dirty="0"/>
              <a:t>Riesgo alto de caída si el total es </a:t>
            </a:r>
            <a:r>
              <a:rPr lang="es-ES" b="1" dirty="0"/>
              <a:t>≥3</a:t>
            </a:r>
            <a:endParaRPr lang="es-E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31" name="Google Shape;3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877052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s-ES" dirty="0"/>
              <a:t>Puntuación máxima: </a:t>
            </a:r>
            <a:r>
              <a:rPr lang="es-ES" b="1" dirty="0"/>
              <a:t>5 puntos</a:t>
            </a:r>
            <a:endParaRPr lang="es-ES" dirty="0"/>
          </a:p>
          <a:p>
            <a:r>
              <a:rPr lang="es-ES" dirty="0"/>
              <a:t>Riesgo alto de caída si el total es </a:t>
            </a:r>
            <a:r>
              <a:rPr lang="es-ES" b="1" dirty="0"/>
              <a:t>≥3</a:t>
            </a:r>
            <a:endParaRPr lang="es-E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31" name="Google Shape;3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141249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s-ES" dirty="0"/>
              <a:t>Puntuación máxima: </a:t>
            </a:r>
            <a:r>
              <a:rPr lang="es-ES" b="1" dirty="0"/>
              <a:t>5 puntos</a:t>
            </a:r>
            <a:endParaRPr lang="es-ES" dirty="0"/>
          </a:p>
          <a:p>
            <a:r>
              <a:rPr lang="es-ES" dirty="0"/>
              <a:t>Riesgo alto de caída si el total es </a:t>
            </a:r>
            <a:r>
              <a:rPr lang="es-ES" b="1" dirty="0"/>
              <a:t>≥3</a:t>
            </a:r>
            <a:endParaRPr lang="es-E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31" name="Google Shape;3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12486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s-ES" dirty="0"/>
              <a:t>Puntuación máxima: </a:t>
            </a:r>
            <a:r>
              <a:rPr lang="es-ES" b="1" dirty="0"/>
              <a:t>5 puntos</a:t>
            </a:r>
            <a:endParaRPr lang="es-ES" dirty="0"/>
          </a:p>
          <a:p>
            <a:r>
              <a:rPr lang="es-ES" dirty="0"/>
              <a:t>Riesgo alto de caída si el total es </a:t>
            </a:r>
            <a:r>
              <a:rPr lang="es-ES" b="1" dirty="0"/>
              <a:t>≥3</a:t>
            </a:r>
            <a:endParaRPr lang="es-E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31" name="Google Shape;3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193613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s-ES" dirty="0"/>
              <a:t>Puntuación máxima: </a:t>
            </a:r>
            <a:r>
              <a:rPr lang="es-ES" b="1" dirty="0"/>
              <a:t>5 puntos</a:t>
            </a:r>
            <a:endParaRPr lang="es-ES" dirty="0"/>
          </a:p>
          <a:p>
            <a:r>
              <a:rPr lang="es-ES" dirty="0"/>
              <a:t>Riesgo alto de caída si el total es </a:t>
            </a:r>
            <a:r>
              <a:rPr lang="es-ES" b="1" dirty="0"/>
              <a:t>≥3</a:t>
            </a:r>
            <a:endParaRPr lang="es-E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31" name="Google Shape;3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03006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" name="Google Shape;4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apositiva de título">
  <p:cSld name="Diapositiva de título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Diapositiva de título 2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22925" y="5876925"/>
            <a:ext cx="3046412" cy="82232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"/>
          <p:cNvSpPr txBox="1"/>
          <p:nvPr/>
        </p:nvSpPr>
        <p:spPr>
          <a:xfrm>
            <a:off x="285750" y="428625"/>
            <a:ext cx="8643937" cy="62865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 txBox="1"/>
          <p:nvPr/>
        </p:nvSpPr>
        <p:spPr>
          <a:xfrm>
            <a:off x="0" y="0"/>
            <a:ext cx="9144000" cy="4437062"/>
          </a:xfrm>
          <a:prstGeom prst="rect">
            <a:avLst/>
          </a:prstGeom>
          <a:solidFill>
            <a:srgbClr val="00B6C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1"/>
          <p:cNvSpPr txBox="1"/>
          <p:nvPr/>
        </p:nvSpPr>
        <p:spPr>
          <a:xfrm>
            <a:off x="565079" y="952401"/>
            <a:ext cx="6660865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Encode Sans"/>
              <a:buNone/>
            </a:pPr>
            <a:r>
              <a:rPr lang="en-US" sz="3600" b="1" dirty="0" err="1">
                <a:solidFill>
                  <a:schemeClr val="lt1"/>
                </a:solidFill>
                <a:latin typeface="Encode Sans"/>
                <a:sym typeface="Encode Sans"/>
              </a:rPr>
              <a:t>Prevención</a:t>
            </a:r>
            <a:r>
              <a:rPr lang="en-US" sz="3600" b="1" dirty="0">
                <a:solidFill>
                  <a:schemeClr val="lt1"/>
                </a:solidFill>
                <a:latin typeface="Encode Sans"/>
                <a:sym typeface="Encode Sans"/>
              </a:rPr>
              <a:t> de </a:t>
            </a:r>
            <a:r>
              <a:rPr lang="en-US" sz="3600" b="1" dirty="0" err="1">
                <a:solidFill>
                  <a:schemeClr val="lt1"/>
                </a:solidFill>
                <a:latin typeface="Encode Sans"/>
                <a:sym typeface="Encode Sans"/>
              </a:rPr>
              <a:t>caidas</a:t>
            </a:r>
            <a:r>
              <a:rPr lang="en-US" sz="3600" b="1" dirty="0">
                <a:solidFill>
                  <a:schemeClr val="lt1"/>
                </a:solidFill>
                <a:latin typeface="Encode Sans"/>
                <a:sym typeface="Encode Sans"/>
              </a:rPr>
              <a:t> y </a:t>
            </a:r>
            <a:r>
              <a:rPr lang="en-US" sz="3600" b="1" dirty="0" err="1">
                <a:solidFill>
                  <a:schemeClr val="lt1"/>
                </a:solidFill>
                <a:latin typeface="Encode Sans"/>
                <a:sym typeface="Encode Sans"/>
              </a:rPr>
              <a:t>movilidad</a:t>
            </a:r>
            <a:r>
              <a:rPr lang="en-US" sz="3600" b="1" dirty="0">
                <a:solidFill>
                  <a:schemeClr val="lt1"/>
                </a:solidFill>
                <a:latin typeface="Encode Sans"/>
                <a:sym typeface="Encode Sans"/>
              </a:rPr>
              <a:t> Segura </a:t>
            </a:r>
            <a:r>
              <a:rPr lang="en-US" sz="3600" b="1" dirty="0" err="1">
                <a:solidFill>
                  <a:schemeClr val="lt1"/>
                </a:solidFill>
                <a:latin typeface="Encode Sans"/>
                <a:sym typeface="Encode Sans"/>
              </a:rPr>
              <a:t>en</a:t>
            </a:r>
            <a:r>
              <a:rPr lang="en-US" sz="3600" b="1" dirty="0">
                <a:solidFill>
                  <a:schemeClr val="lt1"/>
                </a:solidFill>
                <a:latin typeface="Encode Sans"/>
                <a:sym typeface="Encode Sans"/>
              </a:rPr>
              <a:t> </a:t>
            </a:r>
            <a:r>
              <a:rPr lang="en-US" sz="3600" b="1" dirty="0" err="1">
                <a:solidFill>
                  <a:schemeClr val="lt1"/>
                </a:solidFill>
                <a:latin typeface="Encode Sans"/>
                <a:sym typeface="Encode Sans"/>
              </a:rPr>
              <a:t>el</a:t>
            </a:r>
            <a:r>
              <a:rPr lang="en-US" sz="3600" b="1" dirty="0">
                <a:solidFill>
                  <a:schemeClr val="lt1"/>
                </a:solidFill>
                <a:latin typeface="Encode Sans"/>
                <a:sym typeface="Encode Sans"/>
              </a:rPr>
              <a:t> </a:t>
            </a:r>
            <a:r>
              <a:rPr lang="en-US" sz="3600" b="1" dirty="0" err="1">
                <a:solidFill>
                  <a:schemeClr val="lt1"/>
                </a:solidFill>
                <a:latin typeface="Encode Sans"/>
                <a:sym typeface="Encode Sans"/>
              </a:rPr>
              <a:t>adulto</a:t>
            </a:r>
            <a:r>
              <a:rPr lang="en-US" sz="3600" b="1" dirty="0">
                <a:solidFill>
                  <a:schemeClr val="lt1"/>
                </a:solidFill>
                <a:latin typeface="Encode Sans"/>
                <a:sym typeface="Encode Sans"/>
              </a:rPr>
              <a:t> mayor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1"/>
          <p:cNvSpPr txBox="1"/>
          <p:nvPr/>
        </p:nvSpPr>
        <p:spPr>
          <a:xfrm>
            <a:off x="5795962" y="2706687"/>
            <a:ext cx="3348037" cy="4603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Google Shape;1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40200" y="4957762"/>
            <a:ext cx="4706936" cy="14509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30121DD5-3D82-4B88-9ED7-114EF04A3649}"/>
              </a:ext>
            </a:extLst>
          </p:cNvPr>
          <p:cNvSpPr txBox="1"/>
          <p:nvPr/>
        </p:nvSpPr>
        <p:spPr>
          <a:xfrm>
            <a:off x="141822" y="6233789"/>
            <a:ext cx="37840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Galindez Lourdes, R2</a:t>
            </a:r>
          </a:p>
          <a:p>
            <a:r>
              <a:rPr lang="es-AR" dirty="0"/>
              <a:t>HMALL, APS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6011862" cy="1003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" name="Google Shape;24;p2"/>
          <p:cNvCxnSpPr/>
          <p:nvPr/>
        </p:nvCxnSpPr>
        <p:spPr>
          <a:xfrm>
            <a:off x="0" y="5589587"/>
            <a:ext cx="9144000" cy="0"/>
          </a:xfrm>
          <a:prstGeom prst="straightConnector1">
            <a:avLst/>
          </a:prstGeom>
          <a:noFill/>
          <a:ln w="28575" cap="flat" cmpd="sng">
            <a:solidFill>
              <a:srgbClr val="00AEC3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" name="Google Shape;25;p2"/>
          <p:cNvSpPr txBox="1"/>
          <p:nvPr/>
        </p:nvSpPr>
        <p:spPr>
          <a:xfrm>
            <a:off x="665162" y="1495425"/>
            <a:ext cx="7145337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C3"/>
              </a:buClr>
              <a:buSzPts val="4000"/>
              <a:buFont typeface="Encode Sans SemiBold"/>
              <a:buNone/>
            </a:pPr>
            <a:r>
              <a:rPr lang="en-US" sz="4000" b="1" dirty="0" err="1">
                <a:solidFill>
                  <a:srgbClr val="00AEC3"/>
                </a:solidFill>
                <a:latin typeface="Encode Sans SemiBold"/>
                <a:sym typeface="Encode Sans SemiBold"/>
              </a:rPr>
              <a:t>Objetivos</a:t>
            </a:r>
            <a:r>
              <a:rPr lang="en-US" sz="4000" b="1" dirty="0">
                <a:solidFill>
                  <a:srgbClr val="00AEC3"/>
                </a:solidFill>
                <a:latin typeface="Encode Sans SemiBold"/>
                <a:sym typeface="Encode Sans SemiBold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2"/>
          <p:cNvSpPr txBox="1"/>
          <p:nvPr/>
        </p:nvSpPr>
        <p:spPr>
          <a:xfrm>
            <a:off x="568324" y="2200275"/>
            <a:ext cx="7242175" cy="2943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l"/>
            <a:r>
              <a:rPr lang="es-ES" sz="1800" b="0" i="0" u="none" strike="noStrike" baseline="0" dirty="0">
                <a:latin typeface="Arial" panose="020B0604020202020204" pitchFamily="34" charset="0"/>
              </a:rPr>
              <a:t>- Comprender los factores de riesgo de caídas en adultos mayores.</a:t>
            </a:r>
            <a:br>
              <a:rPr lang="es-ES" sz="1800" b="0" i="0" u="none" strike="noStrike" baseline="0" dirty="0">
                <a:latin typeface="Arial" panose="020B0604020202020204" pitchFamily="34" charset="0"/>
              </a:rPr>
            </a:br>
            <a:endParaRPr lang="es-ES" sz="1800" b="0" i="0" u="none" strike="noStrike" baseline="0" dirty="0">
              <a:latin typeface="Arial" panose="020B0604020202020204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es-AR" sz="1800" b="0" i="0" u="none" strike="noStrike" baseline="0" dirty="0">
                <a:latin typeface="Arial" panose="020B0604020202020204" pitchFamily="34" charset="0"/>
              </a:rPr>
              <a:t>Identificar medidas preventivas prácticas.</a:t>
            </a:r>
          </a:p>
          <a:p>
            <a:pPr marL="285750" indent="-285750" algn="l">
              <a:buFontTx/>
              <a:buChar char="-"/>
            </a:pPr>
            <a:endParaRPr lang="es-AR" sz="1800" b="0" i="0" u="none" strike="noStrike" baseline="0" dirty="0">
              <a:latin typeface="Arial" panose="020B0604020202020204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es-ES" sz="1800" b="0" i="0" u="none" strike="noStrike" baseline="0" dirty="0">
                <a:latin typeface="Arial" panose="020B0604020202020204" pitchFamily="34" charset="0"/>
              </a:rPr>
              <a:t>Mejorar el trabajo interdisciplinario para la prevención.</a:t>
            </a:r>
          </a:p>
          <a:p>
            <a:pPr marL="285750" indent="-285750" algn="l">
              <a:buFontTx/>
              <a:buChar char="-"/>
            </a:pPr>
            <a:endParaRPr lang="es-ES" sz="1800" b="0" i="0" u="none" strike="noStrike" baseline="0" dirty="0">
              <a:latin typeface="Arial" panose="020B0604020202020204" pitchFamily="34" charset="0"/>
            </a:endParaRPr>
          </a:p>
          <a:p>
            <a:pPr algn="l"/>
            <a:r>
              <a:rPr lang="es-ES" sz="1800" b="0" i="0" u="none" strike="noStrike" baseline="0" dirty="0">
                <a:latin typeface="Arial" panose="020B0604020202020204" pitchFamily="34" charset="0"/>
              </a:rPr>
              <a:t>- Promover una cultura de cuidado y vigilancia activa.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595959"/>
              </a:solidFill>
              <a:latin typeface="Encode Sans Medium"/>
              <a:ea typeface="Encode Sans Medium"/>
              <a:cs typeface="Encode Sans Medium"/>
              <a:sym typeface="Encode Sans Medium"/>
            </a:endParaRPr>
          </a:p>
        </p:txBody>
      </p:sp>
      <p:pic>
        <p:nvPicPr>
          <p:cNvPr id="28" name="Google Shape;28;p2"/>
          <p:cNvPicPr preferRelativeResize="0"/>
          <p:nvPr/>
        </p:nvPicPr>
        <p:blipFill rotWithShape="1">
          <a:blip r:embed="rId4">
            <a:alphaModFix/>
          </a:blip>
          <a:srcRect l="5864" t="-6484" b="-6483"/>
          <a:stretch/>
        </p:blipFill>
        <p:spPr>
          <a:xfrm>
            <a:off x="4572000" y="5683250"/>
            <a:ext cx="4306875" cy="111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6011862" cy="1003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" name="Google Shape;34;p3"/>
          <p:cNvCxnSpPr/>
          <p:nvPr/>
        </p:nvCxnSpPr>
        <p:spPr>
          <a:xfrm>
            <a:off x="0" y="5589587"/>
            <a:ext cx="9144000" cy="0"/>
          </a:xfrm>
          <a:prstGeom prst="straightConnector1">
            <a:avLst/>
          </a:prstGeom>
          <a:noFill/>
          <a:ln w="28575" cap="flat" cmpd="sng">
            <a:solidFill>
              <a:srgbClr val="00AEC3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5" name="Google Shape;35;p3"/>
          <p:cNvSpPr txBox="1"/>
          <p:nvPr/>
        </p:nvSpPr>
        <p:spPr>
          <a:xfrm>
            <a:off x="687387" y="1412875"/>
            <a:ext cx="7242175" cy="2943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Encode Sans SemiBold"/>
              <a:buNone/>
            </a:pPr>
            <a:r>
              <a:rPr lang="es-ES" sz="2400" dirty="0">
                <a:solidFill>
                  <a:srgbClr val="595959"/>
                </a:solidFill>
                <a:latin typeface="Encode Sans SemiBold"/>
                <a:ea typeface="Encode Sans Medium"/>
                <a:cs typeface="Encode Sans Medium"/>
                <a:sym typeface="Encode Sans SemiBold"/>
              </a:rPr>
              <a:t>Importancia del tema</a:t>
            </a:r>
          </a:p>
          <a:p>
            <a:pPr marL="0" marR="0" lvl="0" indent="0" algn="l" rtl="0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Encode Sans SemiBold"/>
              <a:buNone/>
            </a:pPr>
            <a:endParaRPr lang="es-ES" sz="2400" dirty="0">
              <a:solidFill>
                <a:srgbClr val="595959"/>
              </a:solidFill>
              <a:latin typeface="Encode Sans SemiBold"/>
              <a:ea typeface="Encode Sans Medium"/>
              <a:cs typeface="Encode Sans Medium"/>
              <a:sym typeface="Encode Sans SemiBold"/>
            </a:endParaRPr>
          </a:p>
          <a:p>
            <a:pPr marL="285750" indent="-285750" algn="l">
              <a:buFontTx/>
              <a:buChar char="-"/>
            </a:pPr>
            <a:r>
              <a:rPr lang="es-ES" sz="1800" b="0" i="0" u="none" strike="noStrike" baseline="0" dirty="0">
                <a:latin typeface="Arial" panose="020B0604020202020204" pitchFamily="34" charset="0"/>
              </a:rPr>
              <a:t>1 de cada 3 adultos mayores de 65 años sufre al menos una caída al año.</a:t>
            </a:r>
          </a:p>
          <a:p>
            <a:pPr marL="285750" indent="-285750" algn="l">
              <a:buFontTx/>
              <a:buChar char="-"/>
            </a:pPr>
            <a:endParaRPr lang="es-ES" sz="1800" b="0" i="0" u="none" strike="noStrike" baseline="0" dirty="0">
              <a:latin typeface="Arial" panose="020B0604020202020204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es-ES" sz="1800" b="0" i="0" u="none" strike="noStrike" baseline="0" dirty="0">
                <a:latin typeface="Arial" panose="020B0604020202020204" pitchFamily="34" charset="0"/>
              </a:rPr>
              <a:t>Consecuencias: fracturas, pérdida de autonomía, miedo a moverse.</a:t>
            </a:r>
          </a:p>
          <a:p>
            <a:pPr marL="285750" indent="-285750" algn="l">
              <a:buFontTx/>
              <a:buChar char="-"/>
            </a:pPr>
            <a:endParaRPr lang="es-ES" sz="1800" b="0" i="0" u="none" strike="noStrike" baseline="0" dirty="0">
              <a:latin typeface="Arial" panose="020B0604020202020204" pitchFamily="34" charset="0"/>
            </a:endParaRPr>
          </a:p>
          <a:p>
            <a:pPr algn="l"/>
            <a:r>
              <a:rPr lang="es-ES" sz="1800" b="0" i="0" u="none" strike="noStrike" baseline="0" dirty="0">
                <a:latin typeface="Arial" panose="020B0604020202020204" pitchFamily="34" charset="0"/>
              </a:rPr>
              <a:t>- Impacto en la calidad de vida y en el equipo de cuidado.</a:t>
            </a:r>
            <a:endParaRPr sz="2400" b="0" i="0" u="none" strike="noStrike" cap="none" dirty="0">
              <a:solidFill>
                <a:srgbClr val="595959"/>
              </a:solidFill>
              <a:latin typeface="Encode Sans Medium"/>
              <a:ea typeface="Encode Sans Medium"/>
              <a:cs typeface="Encode Sans Medium"/>
              <a:sym typeface="Encode Sans Medium"/>
            </a:endParaRPr>
          </a:p>
        </p:txBody>
      </p:sp>
      <p:sp>
        <p:nvSpPr>
          <p:cNvPr id="36" name="Google Shape;36;p3"/>
          <p:cNvSpPr txBox="1"/>
          <p:nvPr/>
        </p:nvSpPr>
        <p:spPr>
          <a:xfrm>
            <a:off x="547687" y="225425"/>
            <a:ext cx="4575175" cy="682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Encode Sans SemiBold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Encode Sans SemiBold"/>
                <a:ea typeface="Encode Sans SemiBold"/>
                <a:cs typeface="Encode Sans SemiBold"/>
                <a:sym typeface="Encode Sans SemiBold"/>
              </a:rPr>
              <a:t>Titular que viene de tapa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64285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Encode Sans SemiBold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Encode Sans SemiBold"/>
                <a:ea typeface="Encode Sans SemiBold"/>
                <a:cs typeface="Encode Sans SemiBold"/>
                <a:sym typeface="Encode Sans SemiBold"/>
              </a:rPr>
              <a:t>También puede tener la segunda jerarquía de titular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" name="Google Shape;37;p3"/>
          <p:cNvPicPr preferRelativeResize="0"/>
          <p:nvPr/>
        </p:nvPicPr>
        <p:blipFill rotWithShape="1">
          <a:blip r:embed="rId4">
            <a:alphaModFix/>
          </a:blip>
          <a:srcRect l="5864" t="-6484" b="-6483"/>
          <a:stretch/>
        </p:blipFill>
        <p:spPr>
          <a:xfrm>
            <a:off x="4572000" y="5683250"/>
            <a:ext cx="4306875" cy="111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6011862" cy="1003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" name="Google Shape;34;p3"/>
          <p:cNvCxnSpPr/>
          <p:nvPr/>
        </p:nvCxnSpPr>
        <p:spPr>
          <a:xfrm>
            <a:off x="0" y="5589587"/>
            <a:ext cx="9144000" cy="0"/>
          </a:xfrm>
          <a:prstGeom prst="straightConnector1">
            <a:avLst/>
          </a:prstGeom>
          <a:noFill/>
          <a:ln w="28575" cap="flat" cmpd="sng">
            <a:solidFill>
              <a:srgbClr val="00AEC3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5" name="Google Shape;35;p3"/>
          <p:cNvSpPr txBox="1"/>
          <p:nvPr/>
        </p:nvSpPr>
        <p:spPr>
          <a:xfrm>
            <a:off x="687387" y="1412875"/>
            <a:ext cx="7254537" cy="3405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Encode Sans SemiBold"/>
              <a:buNone/>
            </a:pPr>
            <a:r>
              <a:rPr lang="es-ES" sz="2400" dirty="0">
                <a:solidFill>
                  <a:srgbClr val="595959"/>
                </a:solidFill>
                <a:latin typeface="Encode Sans SemiBold"/>
                <a:ea typeface="Encode Sans Medium"/>
                <a:cs typeface="Encode Sans Medium"/>
                <a:sym typeface="Encode Sans SemiBold"/>
              </a:rPr>
              <a:t>Factores de riesgo de caídas 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Tx/>
              <a:buChar char="-"/>
            </a:pPr>
            <a:r>
              <a:rPr lang="es-ES" sz="1800" b="0" i="0" u="none" strike="noStrike" baseline="0" dirty="0">
                <a:latin typeface="Arial" panose="020B0604020202020204" pitchFamily="34" charset="0"/>
              </a:rPr>
              <a:t>Intrínsecos: debilidad muscular, problemas de equilibrio, deterioro cognitivo, polimedicación, problemas </a:t>
            </a:r>
            <a:r>
              <a:rPr lang="es-AR" sz="1800" b="0" i="0" u="none" strike="noStrike" baseline="0" dirty="0">
                <a:latin typeface="Arial" panose="020B0604020202020204" pitchFamily="34" charset="0"/>
              </a:rPr>
              <a:t>visuales.</a:t>
            </a:r>
          </a:p>
          <a:p>
            <a:pPr marL="285750" marR="0" lvl="0" indent="-285750" algn="l" rtl="0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Tx/>
              <a:buChar char="-"/>
            </a:pPr>
            <a:endParaRPr lang="es-AR" sz="1800" b="0" i="0" u="none" strike="noStrike" baseline="0" dirty="0">
              <a:latin typeface="Arial" panose="020B0604020202020204" pitchFamily="34" charset="0"/>
            </a:endParaRPr>
          </a:p>
          <a:p>
            <a:pPr algn="l"/>
            <a:r>
              <a:rPr lang="es-ES" sz="1800" b="0" i="0" u="none" strike="noStrike" baseline="0" dirty="0">
                <a:latin typeface="Arial" panose="020B0604020202020204" pitchFamily="34" charset="0"/>
              </a:rPr>
              <a:t>- Extrínsecos: iluminación deficiente, pisos resbaladizos, obstáculos, calzado inadecuado, falta de ayudas</a:t>
            </a:r>
          </a:p>
          <a:p>
            <a:pPr algn="l"/>
            <a:r>
              <a:rPr lang="es-AR" sz="1800" b="0" i="0" u="none" strike="noStrike" baseline="0" dirty="0">
                <a:latin typeface="Arial" panose="020B0604020202020204" pitchFamily="34" charset="0"/>
              </a:rPr>
              <a:t>técnicas.</a:t>
            </a:r>
            <a:endParaRPr lang="es-ES" sz="2400" dirty="0">
              <a:solidFill>
                <a:srgbClr val="595959"/>
              </a:solidFill>
              <a:latin typeface="Encode Sans SemiBold"/>
              <a:ea typeface="Encode Sans Medium"/>
              <a:cs typeface="Encode Sans Medium"/>
              <a:sym typeface="Encode Sans SemiBold"/>
            </a:endParaRPr>
          </a:p>
        </p:txBody>
      </p:sp>
      <p:sp>
        <p:nvSpPr>
          <p:cNvPr id="36" name="Google Shape;36;p3"/>
          <p:cNvSpPr txBox="1"/>
          <p:nvPr/>
        </p:nvSpPr>
        <p:spPr>
          <a:xfrm>
            <a:off x="547687" y="225425"/>
            <a:ext cx="4575175" cy="682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Encode Sans SemiBold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Encode Sans SemiBold"/>
                <a:ea typeface="Encode Sans SemiBold"/>
                <a:cs typeface="Encode Sans SemiBold"/>
                <a:sym typeface="Encode Sans SemiBold"/>
              </a:rPr>
              <a:t>Titular que viene de tapa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64285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Encode Sans SemiBold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Encode Sans SemiBold"/>
                <a:ea typeface="Encode Sans SemiBold"/>
                <a:cs typeface="Encode Sans SemiBold"/>
                <a:sym typeface="Encode Sans SemiBold"/>
              </a:rPr>
              <a:t>También puede tener la segunda jerarquía de titular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" name="Google Shape;37;p3"/>
          <p:cNvPicPr preferRelativeResize="0"/>
          <p:nvPr/>
        </p:nvPicPr>
        <p:blipFill rotWithShape="1">
          <a:blip r:embed="rId4">
            <a:alphaModFix/>
          </a:blip>
          <a:srcRect l="5864" t="-6484" b="-6483"/>
          <a:stretch/>
        </p:blipFill>
        <p:spPr>
          <a:xfrm>
            <a:off x="4572000" y="5683250"/>
            <a:ext cx="4306875" cy="1119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3319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6011862" cy="1003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" name="Google Shape;34;p3"/>
          <p:cNvCxnSpPr/>
          <p:nvPr/>
        </p:nvCxnSpPr>
        <p:spPr>
          <a:xfrm>
            <a:off x="0" y="5589587"/>
            <a:ext cx="9144000" cy="0"/>
          </a:xfrm>
          <a:prstGeom prst="straightConnector1">
            <a:avLst/>
          </a:prstGeom>
          <a:noFill/>
          <a:ln w="28575" cap="flat" cmpd="sng">
            <a:solidFill>
              <a:srgbClr val="00AEC3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5" name="Google Shape;35;p3"/>
          <p:cNvSpPr txBox="1"/>
          <p:nvPr/>
        </p:nvSpPr>
        <p:spPr>
          <a:xfrm>
            <a:off x="687387" y="1412875"/>
            <a:ext cx="7254537" cy="3405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Encode Sans SemiBold"/>
              <a:buNone/>
            </a:pPr>
            <a:r>
              <a:rPr lang="es-ES" sz="2400" dirty="0">
                <a:solidFill>
                  <a:srgbClr val="595959"/>
                </a:solidFill>
                <a:latin typeface="Encode Sans SemiBold"/>
                <a:ea typeface="Encode Sans Medium"/>
                <a:cs typeface="Encode Sans Medium"/>
                <a:sym typeface="Encode Sans SemiBold"/>
              </a:rPr>
              <a:t>Rol del personal en la prevención </a:t>
            </a:r>
          </a:p>
          <a:p>
            <a:pPr marL="0" marR="0" lvl="0" indent="0" algn="l" rtl="0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Encode Sans SemiBold"/>
              <a:buNone/>
            </a:pPr>
            <a:endParaRPr lang="es-ES" sz="2400" dirty="0">
              <a:solidFill>
                <a:srgbClr val="595959"/>
              </a:solidFill>
              <a:latin typeface="Encode Sans SemiBold"/>
              <a:ea typeface="Encode Sans Medium"/>
              <a:cs typeface="Encode Sans Medium"/>
              <a:sym typeface="Encode Sans SemiBold"/>
            </a:endParaRPr>
          </a:p>
          <a:p>
            <a:pPr algn="l"/>
            <a:r>
              <a:rPr lang="es-ES" sz="1800" b="0" i="0" u="none" strike="noStrike" baseline="0" dirty="0">
                <a:latin typeface="Arial" panose="020B0604020202020204" pitchFamily="34" charset="0"/>
              </a:rPr>
              <a:t>- Observación constante y registro de cambios.</a:t>
            </a:r>
          </a:p>
          <a:p>
            <a:pPr algn="l"/>
            <a:r>
              <a:rPr lang="es-ES" sz="1800" b="0" i="0" u="none" strike="noStrike" baseline="0" dirty="0">
                <a:latin typeface="Arial" panose="020B0604020202020204" pitchFamily="34" charset="0"/>
              </a:rPr>
              <a:t>- Acompañar traslados cuando sea necesario.</a:t>
            </a:r>
          </a:p>
          <a:p>
            <a:pPr algn="l"/>
            <a:r>
              <a:rPr lang="es-AR" sz="1800" b="0" i="0" u="none" strike="noStrike" baseline="0" dirty="0">
                <a:latin typeface="Arial" panose="020B0604020202020204" pitchFamily="34" charset="0"/>
              </a:rPr>
              <a:t>- Reportar riesgos ambientales o incidentes.</a:t>
            </a:r>
          </a:p>
          <a:p>
            <a:pPr algn="l"/>
            <a:r>
              <a:rPr lang="es-AR" sz="1800" b="0" i="0" u="none" strike="noStrike" baseline="0" dirty="0">
                <a:latin typeface="Arial" panose="020B0604020202020204" pitchFamily="34" charset="0"/>
              </a:rPr>
              <a:t>- Comunicarse con el equipo interdisciplinario.</a:t>
            </a:r>
            <a:endParaRPr lang="es-ES" sz="2400" dirty="0">
              <a:solidFill>
                <a:srgbClr val="595959"/>
              </a:solidFill>
              <a:latin typeface="Encode Sans SemiBold"/>
              <a:ea typeface="Encode Sans Medium"/>
              <a:cs typeface="Encode Sans Medium"/>
              <a:sym typeface="Encode Sans SemiBold"/>
            </a:endParaRPr>
          </a:p>
        </p:txBody>
      </p:sp>
      <p:sp>
        <p:nvSpPr>
          <p:cNvPr id="36" name="Google Shape;36;p3"/>
          <p:cNvSpPr txBox="1"/>
          <p:nvPr/>
        </p:nvSpPr>
        <p:spPr>
          <a:xfrm>
            <a:off x="547687" y="225425"/>
            <a:ext cx="4575175" cy="682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Encode Sans SemiBold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Encode Sans SemiBold"/>
                <a:ea typeface="Encode Sans SemiBold"/>
                <a:cs typeface="Encode Sans SemiBold"/>
                <a:sym typeface="Encode Sans SemiBold"/>
              </a:rPr>
              <a:t>Titular que viene de tapa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64285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Encode Sans SemiBold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Encode Sans SemiBold"/>
                <a:ea typeface="Encode Sans SemiBold"/>
                <a:cs typeface="Encode Sans SemiBold"/>
                <a:sym typeface="Encode Sans SemiBold"/>
              </a:rPr>
              <a:t>También puede tener la segunda jerarquía de titular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" name="Google Shape;37;p3"/>
          <p:cNvPicPr preferRelativeResize="0"/>
          <p:nvPr/>
        </p:nvPicPr>
        <p:blipFill rotWithShape="1">
          <a:blip r:embed="rId4">
            <a:alphaModFix/>
          </a:blip>
          <a:srcRect l="5864" t="-6484" b="-6483"/>
          <a:stretch/>
        </p:blipFill>
        <p:spPr>
          <a:xfrm>
            <a:off x="4572000" y="5683250"/>
            <a:ext cx="4306875" cy="1119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4967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6011862" cy="1003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" name="Google Shape;34;p3"/>
          <p:cNvCxnSpPr/>
          <p:nvPr/>
        </p:nvCxnSpPr>
        <p:spPr>
          <a:xfrm>
            <a:off x="0" y="5589587"/>
            <a:ext cx="9144000" cy="0"/>
          </a:xfrm>
          <a:prstGeom prst="straightConnector1">
            <a:avLst/>
          </a:prstGeom>
          <a:noFill/>
          <a:ln w="28575" cap="flat" cmpd="sng">
            <a:solidFill>
              <a:srgbClr val="00AEC3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5" name="Google Shape;35;p3"/>
          <p:cNvSpPr txBox="1"/>
          <p:nvPr/>
        </p:nvSpPr>
        <p:spPr>
          <a:xfrm>
            <a:off x="687387" y="1412875"/>
            <a:ext cx="7254537" cy="3405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Encode Sans SemiBold"/>
              <a:buNone/>
            </a:pPr>
            <a:r>
              <a:rPr lang="es-ES" sz="2400" dirty="0">
                <a:solidFill>
                  <a:srgbClr val="595959"/>
                </a:solidFill>
                <a:latin typeface="Encode Sans SemiBold"/>
                <a:ea typeface="Encode Sans Medium"/>
                <a:cs typeface="Encode Sans Medium"/>
                <a:sym typeface="Encode Sans SemiBold"/>
              </a:rPr>
              <a:t>Intervenciones prácticas </a:t>
            </a:r>
          </a:p>
          <a:p>
            <a:pPr marL="285750" indent="-285750" algn="l">
              <a:buFontTx/>
              <a:buChar char="-"/>
            </a:pPr>
            <a:r>
              <a:rPr lang="es-ES" sz="1800" b="0" i="0" u="none" strike="noStrike" baseline="0" dirty="0">
                <a:latin typeface="Arial" panose="020B0604020202020204" pitchFamily="34" charset="0"/>
              </a:rPr>
              <a:t>Ambientales: buena iluminación, caminos despejados, señalización clara, evitar alfombras sueltas, uso de barandas </a:t>
            </a:r>
          </a:p>
          <a:p>
            <a:pPr marL="285750" indent="-285750" algn="l">
              <a:buFontTx/>
              <a:buChar char="-"/>
            </a:pPr>
            <a:endParaRPr lang="es-ES" sz="1800" b="0" i="0" u="none" strike="noStrike" baseline="0" dirty="0">
              <a:latin typeface="Arial" panose="020B0604020202020204" pitchFamily="34" charset="0"/>
            </a:endParaRPr>
          </a:p>
          <a:p>
            <a:pPr algn="l"/>
            <a:r>
              <a:rPr lang="es-ES" sz="1800" b="0" i="0" u="none" strike="noStrike" baseline="0" dirty="0">
                <a:latin typeface="Arial" panose="020B0604020202020204" pitchFamily="34" charset="0"/>
              </a:rPr>
              <a:t>- Conductuales: fomentar la movilidad con supervisión, ejercicios terapéuticos, autonomía segura.</a:t>
            </a:r>
            <a:endParaRPr lang="es-ES" sz="2400" dirty="0">
              <a:solidFill>
                <a:srgbClr val="595959"/>
              </a:solidFill>
              <a:latin typeface="Encode Sans SemiBold"/>
              <a:ea typeface="Encode Sans Medium"/>
              <a:cs typeface="Encode Sans Medium"/>
              <a:sym typeface="Encode Sans SemiBold"/>
            </a:endParaRPr>
          </a:p>
        </p:txBody>
      </p:sp>
      <p:sp>
        <p:nvSpPr>
          <p:cNvPr id="36" name="Google Shape;36;p3"/>
          <p:cNvSpPr txBox="1"/>
          <p:nvPr/>
        </p:nvSpPr>
        <p:spPr>
          <a:xfrm>
            <a:off x="547687" y="225425"/>
            <a:ext cx="4575175" cy="682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Encode Sans SemiBold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Encode Sans SemiBold"/>
                <a:ea typeface="Encode Sans SemiBold"/>
                <a:cs typeface="Encode Sans SemiBold"/>
                <a:sym typeface="Encode Sans SemiBold"/>
              </a:rPr>
              <a:t>Titular que viene de tapa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64285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Encode Sans SemiBold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Encode Sans SemiBold"/>
                <a:ea typeface="Encode Sans SemiBold"/>
                <a:cs typeface="Encode Sans SemiBold"/>
                <a:sym typeface="Encode Sans SemiBold"/>
              </a:rPr>
              <a:t>También puede tener la segunda jerarquía de titular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" name="Google Shape;37;p3"/>
          <p:cNvPicPr preferRelativeResize="0"/>
          <p:nvPr/>
        </p:nvPicPr>
        <p:blipFill rotWithShape="1">
          <a:blip r:embed="rId4">
            <a:alphaModFix/>
          </a:blip>
          <a:srcRect l="5864" t="-6484" b="-6483"/>
          <a:stretch/>
        </p:blipFill>
        <p:spPr>
          <a:xfrm>
            <a:off x="4572000" y="5683250"/>
            <a:ext cx="4306875" cy="1119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1730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6011862" cy="1003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" name="Google Shape;34;p3"/>
          <p:cNvCxnSpPr/>
          <p:nvPr/>
        </p:nvCxnSpPr>
        <p:spPr>
          <a:xfrm>
            <a:off x="0" y="5589587"/>
            <a:ext cx="9144000" cy="0"/>
          </a:xfrm>
          <a:prstGeom prst="straightConnector1">
            <a:avLst/>
          </a:prstGeom>
          <a:noFill/>
          <a:ln w="28575" cap="flat" cmpd="sng">
            <a:solidFill>
              <a:srgbClr val="00AEC3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5" name="Google Shape;35;p3"/>
          <p:cNvSpPr txBox="1"/>
          <p:nvPr/>
        </p:nvSpPr>
        <p:spPr>
          <a:xfrm>
            <a:off x="707936" y="1381403"/>
            <a:ext cx="7254537" cy="3405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Encode Sans SemiBold"/>
              <a:buNone/>
            </a:pPr>
            <a:r>
              <a:rPr lang="es-ES" sz="2400" dirty="0">
                <a:solidFill>
                  <a:srgbClr val="595959"/>
                </a:solidFill>
                <a:latin typeface="Encode Sans SemiBold"/>
                <a:ea typeface="Encode Sans Medium"/>
                <a:cs typeface="Encode Sans Medium"/>
                <a:sym typeface="Encode Sans SemiBold"/>
              </a:rPr>
              <a:t>Evaluación del riesgo de caídas </a:t>
            </a:r>
          </a:p>
          <a:p>
            <a:pPr marL="285750" marR="0" lvl="0" indent="-285750" algn="l" rtl="0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Tx/>
              <a:buChar char="-"/>
            </a:pPr>
            <a:r>
              <a:rPr lang="es-AR" sz="1800" b="0" i="0" u="none" strike="noStrike" baseline="0" dirty="0">
                <a:latin typeface="Arial" panose="020B0604020202020204" pitchFamily="34" charset="0"/>
              </a:rPr>
              <a:t>Uso de escalas como </a:t>
            </a:r>
            <a:r>
              <a:rPr lang="es-AR" sz="1800" b="0" i="0" u="none" strike="noStrike" baseline="0" dirty="0" err="1">
                <a:latin typeface="Arial" panose="020B0604020202020204" pitchFamily="34" charset="0"/>
              </a:rPr>
              <a:t>Downton</a:t>
            </a:r>
            <a:r>
              <a:rPr lang="es-AR" sz="1800" b="0" i="0" u="none" strike="noStrike" baseline="0" dirty="0">
                <a:latin typeface="Arial" panose="020B0604020202020204" pitchFamily="34" charset="0"/>
              </a:rPr>
              <a:t> o Tinetti.</a:t>
            </a:r>
          </a:p>
          <a:p>
            <a:pPr marL="285750" marR="0" lvl="0" indent="-285750" algn="l" rtl="0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Tx/>
              <a:buChar char="-"/>
            </a:pPr>
            <a:endParaRPr lang="es-AR" sz="1800" b="0" i="0" u="none" strike="noStrike" baseline="0" dirty="0">
              <a:latin typeface="Arial" panose="020B0604020202020204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es-ES" sz="1800" b="0" i="0" u="none" strike="noStrike" baseline="0" dirty="0">
                <a:latin typeface="Arial" panose="020B0604020202020204" pitchFamily="34" charset="0"/>
              </a:rPr>
              <a:t>Identificar pacientes con mayor riesgo.</a:t>
            </a:r>
          </a:p>
          <a:p>
            <a:pPr marL="285750" indent="-285750" algn="l">
              <a:buFontTx/>
              <a:buChar char="-"/>
            </a:pPr>
            <a:endParaRPr lang="es-ES" sz="1800" b="0" i="0" u="none" strike="noStrike" baseline="0" dirty="0">
              <a:latin typeface="Arial" panose="020B0604020202020204" pitchFamily="34" charset="0"/>
            </a:endParaRPr>
          </a:p>
          <a:p>
            <a:pPr algn="l"/>
            <a:r>
              <a:rPr lang="es-ES" sz="1800" b="0" i="0" u="none" strike="noStrike" baseline="0" dirty="0">
                <a:latin typeface="Arial" panose="020B0604020202020204" pitchFamily="34" charset="0"/>
              </a:rPr>
              <a:t>- Compartir información con el equipo para ajustar el plan de cuidados</a:t>
            </a:r>
            <a:endParaRPr lang="es-ES" sz="2400" dirty="0">
              <a:solidFill>
                <a:srgbClr val="595959"/>
              </a:solidFill>
              <a:latin typeface="Encode Sans SemiBold"/>
              <a:ea typeface="Encode Sans Medium"/>
              <a:cs typeface="Encode Sans Medium"/>
              <a:sym typeface="Encode Sans SemiBold"/>
            </a:endParaRPr>
          </a:p>
        </p:txBody>
      </p:sp>
      <p:sp>
        <p:nvSpPr>
          <p:cNvPr id="36" name="Google Shape;36;p3"/>
          <p:cNvSpPr txBox="1"/>
          <p:nvPr/>
        </p:nvSpPr>
        <p:spPr>
          <a:xfrm>
            <a:off x="547687" y="225425"/>
            <a:ext cx="4575175" cy="682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Encode Sans SemiBold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Encode Sans SemiBold"/>
                <a:ea typeface="Encode Sans SemiBold"/>
                <a:cs typeface="Encode Sans SemiBold"/>
                <a:sym typeface="Encode Sans SemiBold"/>
              </a:rPr>
              <a:t>Titular que viene de tapa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64285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Encode Sans SemiBold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Encode Sans SemiBold"/>
                <a:ea typeface="Encode Sans SemiBold"/>
                <a:cs typeface="Encode Sans SemiBold"/>
                <a:sym typeface="Encode Sans SemiBold"/>
              </a:rPr>
              <a:t>También puede tener la segunda jerarquía de titular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" name="Google Shape;37;p3"/>
          <p:cNvPicPr preferRelativeResize="0"/>
          <p:nvPr/>
        </p:nvPicPr>
        <p:blipFill rotWithShape="1">
          <a:blip r:embed="rId4">
            <a:alphaModFix/>
          </a:blip>
          <a:srcRect l="5864" t="-6484" b="-6483"/>
          <a:stretch/>
        </p:blipFill>
        <p:spPr>
          <a:xfrm>
            <a:off x="4572000" y="5683250"/>
            <a:ext cx="4306875" cy="1119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5249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6011862" cy="1003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" name="Google Shape;34;p3"/>
          <p:cNvCxnSpPr/>
          <p:nvPr/>
        </p:nvCxnSpPr>
        <p:spPr>
          <a:xfrm>
            <a:off x="0" y="5589587"/>
            <a:ext cx="9144000" cy="0"/>
          </a:xfrm>
          <a:prstGeom prst="straightConnector1">
            <a:avLst/>
          </a:prstGeom>
          <a:noFill/>
          <a:ln w="28575" cap="flat" cmpd="sng">
            <a:solidFill>
              <a:srgbClr val="00AEC3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5" name="Google Shape;35;p3"/>
          <p:cNvSpPr txBox="1"/>
          <p:nvPr/>
        </p:nvSpPr>
        <p:spPr>
          <a:xfrm>
            <a:off x="90621" y="1096962"/>
            <a:ext cx="7254537" cy="3405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Encode Sans SemiBold"/>
              <a:buNone/>
            </a:pPr>
            <a:r>
              <a:rPr lang="es-ES" sz="2400" dirty="0">
                <a:solidFill>
                  <a:srgbClr val="595959"/>
                </a:solidFill>
                <a:latin typeface="Encode Sans SemiBold"/>
                <a:ea typeface="Encode Sans Medium"/>
                <a:cs typeface="Encode Sans Medium"/>
                <a:sym typeface="Encode Sans SemiBold"/>
              </a:rPr>
              <a:t>Evaluación del riesgo de caídas </a:t>
            </a:r>
          </a:p>
        </p:txBody>
      </p:sp>
      <p:sp>
        <p:nvSpPr>
          <p:cNvPr id="36" name="Google Shape;36;p3"/>
          <p:cNvSpPr txBox="1"/>
          <p:nvPr/>
        </p:nvSpPr>
        <p:spPr>
          <a:xfrm>
            <a:off x="547687" y="225425"/>
            <a:ext cx="4575175" cy="682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Encode Sans SemiBold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Encode Sans SemiBold"/>
                <a:ea typeface="Encode Sans SemiBold"/>
                <a:cs typeface="Encode Sans SemiBold"/>
                <a:sym typeface="Encode Sans SemiBold"/>
              </a:rPr>
              <a:t>Titular que viene de tapa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64285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Encode Sans SemiBold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Encode Sans SemiBold"/>
                <a:ea typeface="Encode Sans SemiBold"/>
                <a:cs typeface="Encode Sans SemiBold"/>
                <a:sym typeface="Encode Sans SemiBold"/>
              </a:rPr>
              <a:t>También puede tener la segunda jerarquía de titular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" name="Google Shape;37;p3"/>
          <p:cNvPicPr preferRelativeResize="0"/>
          <p:nvPr/>
        </p:nvPicPr>
        <p:blipFill rotWithShape="1">
          <a:blip r:embed="rId4">
            <a:alphaModFix/>
          </a:blip>
          <a:srcRect l="5864" t="-6484" b="-6483"/>
          <a:stretch/>
        </p:blipFill>
        <p:spPr>
          <a:xfrm>
            <a:off x="4572000" y="5683250"/>
            <a:ext cx="4306875" cy="111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B7AFB5A9-4966-445D-AB7E-99850E0648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687" y="1994971"/>
            <a:ext cx="6125442" cy="329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869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6011862" cy="1003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" name="Google Shape;34;p3"/>
          <p:cNvCxnSpPr/>
          <p:nvPr/>
        </p:nvCxnSpPr>
        <p:spPr>
          <a:xfrm>
            <a:off x="0" y="5589587"/>
            <a:ext cx="9144000" cy="0"/>
          </a:xfrm>
          <a:prstGeom prst="straightConnector1">
            <a:avLst/>
          </a:prstGeom>
          <a:noFill/>
          <a:ln w="28575" cap="flat" cmpd="sng">
            <a:solidFill>
              <a:srgbClr val="00AEC3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5" name="Google Shape;35;p3"/>
          <p:cNvSpPr txBox="1"/>
          <p:nvPr/>
        </p:nvSpPr>
        <p:spPr>
          <a:xfrm>
            <a:off x="197884" y="1052294"/>
            <a:ext cx="7254537" cy="3405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Encode Sans SemiBold"/>
              <a:buNone/>
            </a:pPr>
            <a:r>
              <a:rPr lang="es-ES" sz="2400" dirty="0">
                <a:solidFill>
                  <a:srgbClr val="595959"/>
                </a:solidFill>
                <a:latin typeface="Encode Sans SemiBold"/>
                <a:ea typeface="Encode Sans Medium"/>
                <a:cs typeface="Encode Sans Medium"/>
                <a:sym typeface="Encode Sans SemiBold"/>
              </a:rPr>
              <a:t>Evaluación del riesgo de caídas </a:t>
            </a:r>
          </a:p>
        </p:txBody>
      </p:sp>
      <p:sp>
        <p:nvSpPr>
          <p:cNvPr id="36" name="Google Shape;36;p3"/>
          <p:cNvSpPr txBox="1"/>
          <p:nvPr/>
        </p:nvSpPr>
        <p:spPr>
          <a:xfrm>
            <a:off x="547687" y="225425"/>
            <a:ext cx="4575175" cy="682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Encode Sans SemiBold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Encode Sans SemiBold"/>
                <a:ea typeface="Encode Sans SemiBold"/>
                <a:cs typeface="Encode Sans SemiBold"/>
                <a:sym typeface="Encode Sans SemiBold"/>
              </a:rPr>
              <a:t>Titular que viene de tapa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64285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Encode Sans SemiBold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Encode Sans SemiBold"/>
                <a:ea typeface="Encode Sans SemiBold"/>
                <a:cs typeface="Encode Sans SemiBold"/>
                <a:sym typeface="Encode Sans SemiBold"/>
              </a:rPr>
              <a:t>También puede tener la segunda jerarquía de titular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" name="Google Shape;37;p3"/>
          <p:cNvPicPr preferRelativeResize="0"/>
          <p:nvPr/>
        </p:nvPicPr>
        <p:blipFill rotWithShape="1">
          <a:blip r:embed="rId4">
            <a:alphaModFix/>
          </a:blip>
          <a:srcRect l="5864" t="-6484" b="-6483"/>
          <a:stretch/>
        </p:blipFill>
        <p:spPr>
          <a:xfrm>
            <a:off x="4572000" y="5683250"/>
            <a:ext cx="4306875" cy="111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D5A3F061-8FA8-41D7-AC18-A0DA4BDF24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257" y="2223919"/>
            <a:ext cx="8859486" cy="241016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4B408CE7-328A-494B-980B-E45F64EEDA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7405" y="2755146"/>
            <a:ext cx="2858703" cy="235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927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"/>
          <p:cNvSpPr txBox="1"/>
          <p:nvPr/>
        </p:nvSpPr>
        <p:spPr>
          <a:xfrm>
            <a:off x="285750" y="428625"/>
            <a:ext cx="8643937" cy="62865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 txBox="1"/>
          <p:nvPr/>
        </p:nvSpPr>
        <p:spPr>
          <a:xfrm>
            <a:off x="0" y="0"/>
            <a:ext cx="9144000" cy="4437062"/>
          </a:xfrm>
          <a:prstGeom prst="rect">
            <a:avLst/>
          </a:prstGeom>
          <a:solidFill>
            <a:srgbClr val="00B6C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1"/>
          <p:cNvSpPr txBox="1"/>
          <p:nvPr/>
        </p:nvSpPr>
        <p:spPr>
          <a:xfrm>
            <a:off x="719083" y="1145039"/>
            <a:ext cx="6660865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Encode Sans"/>
              <a:buNone/>
            </a:pPr>
            <a:r>
              <a:rPr lang="es-ES" sz="3600" b="1" dirty="0">
                <a:solidFill>
                  <a:schemeClr val="lt1"/>
                </a:solidFill>
                <a:latin typeface="Encode Sans"/>
                <a:sym typeface="Encode Sans"/>
              </a:rPr>
              <a:t>movilidad Segura en el adulto mayor, transferencias</a:t>
            </a:r>
            <a:endParaRPr lang="es-ES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1"/>
          <p:cNvSpPr txBox="1"/>
          <p:nvPr/>
        </p:nvSpPr>
        <p:spPr>
          <a:xfrm>
            <a:off x="2375496" y="2345327"/>
            <a:ext cx="3348037" cy="4603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Google Shape;1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40200" y="4957762"/>
            <a:ext cx="4706936" cy="1450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3521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6011862" cy="1003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" name="Google Shape;34;p3"/>
          <p:cNvCxnSpPr/>
          <p:nvPr/>
        </p:nvCxnSpPr>
        <p:spPr>
          <a:xfrm>
            <a:off x="0" y="5589587"/>
            <a:ext cx="9144000" cy="0"/>
          </a:xfrm>
          <a:prstGeom prst="straightConnector1">
            <a:avLst/>
          </a:prstGeom>
          <a:noFill/>
          <a:ln w="28575" cap="flat" cmpd="sng">
            <a:solidFill>
              <a:srgbClr val="00AEC3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5" name="Google Shape;35;p3"/>
          <p:cNvSpPr txBox="1"/>
          <p:nvPr/>
        </p:nvSpPr>
        <p:spPr>
          <a:xfrm>
            <a:off x="428891" y="1268412"/>
            <a:ext cx="7254537" cy="3405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Encode Sans SemiBold"/>
              <a:buNone/>
            </a:pPr>
            <a:r>
              <a:rPr lang="es-AR" sz="2400" b="1" i="0" u="none" strike="noStrike" baseline="0" dirty="0">
                <a:solidFill>
                  <a:srgbClr val="1E1E64"/>
                </a:solidFill>
                <a:latin typeface="Arial" panose="020B0604020202020204" pitchFamily="34" charset="0"/>
              </a:rPr>
              <a:t>Transferencias cama - silla de ruedas</a:t>
            </a:r>
          </a:p>
          <a:p>
            <a:pPr marL="0" marR="0" lvl="0" indent="0" algn="l" rtl="0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Encode Sans SemiBold"/>
              <a:buNone/>
            </a:pPr>
            <a:endParaRPr lang="es-AR" sz="2400" b="1" i="0" u="none" strike="noStrike" baseline="0" dirty="0">
              <a:solidFill>
                <a:srgbClr val="1E1E64"/>
              </a:solidFill>
              <a:latin typeface="Arial" panose="020B0604020202020204" pitchFamily="34" charset="0"/>
            </a:endParaRPr>
          </a:p>
          <a:p>
            <a:pPr algn="l"/>
            <a:r>
              <a:rPr lang="es-ES" sz="1800" b="0" i="0" u="none" strike="noStrike" baseline="0" dirty="0">
                <a:latin typeface="Arial" panose="020B0604020202020204" pitchFamily="34" charset="0"/>
              </a:rPr>
              <a:t>- Preparar el entorno (frenos, posición de la silla).</a:t>
            </a:r>
          </a:p>
          <a:p>
            <a:pPr algn="l"/>
            <a:r>
              <a:rPr lang="es-ES" sz="1800" b="0" i="0" u="none" strike="noStrike" baseline="0" dirty="0">
                <a:latin typeface="Arial" panose="020B0604020202020204" pitchFamily="34" charset="0"/>
              </a:rPr>
              <a:t>- Ayudar al paciente a sentarse al borde de la cama.</a:t>
            </a:r>
          </a:p>
          <a:p>
            <a:pPr algn="l"/>
            <a:r>
              <a:rPr lang="es-ES" sz="1800" b="0" i="0" u="none" strike="noStrike" baseline="0" dirty="0">
                <a:latin typeface="Arial" panose="020B0604020202020204" pitchFamily="34" charset="0"/>
              </a:rPr>
              <a:t>- Asegurar que los pies estén bien apoyados.</a:t>
            </a:r>
          </a:p>
          <a:p>
            <a:pPr algn="l"/>
            <a:r>
              <a:rPr lang="es-ES" sz="1800" b="0" i="0" u="none" strike="noStrike" baseline="0" dirty="0">
                <a:latin typeface="Arial" panose="020B0604020202020204" pitchFamily="34" charset="0"/>
              </a:rPr>
              <a:t>- Asistir con bipedestación y giro hacia la silla.</a:t>
            </a:r>
          </a:p>
          <a:p>
            <a:pPr algn="l"/>
            <a:r>
              <a:rPr lang="es-ES" sz="1800" b="0" i="0" u="none" strike="noStrike" baseline="0" dirty="0">
                <a:latin typeface="Arial" panose="020B0604020202020204" pitchFamily="34" charset="0"/>
              </a:rPr>
              <a:t>- Sentar con control del movimiento, nunca tirando del brazo.</a:t>
            </a:r>
            <a:endParaRPr lang="es-ES" sz="2400" dirty="0">
              <a:solidFill>
                <a:srgbClr val="595959"/>
              </a:solidFill>
              <a:latin typeface="Encode Sans SemiBold"/>
              <a:ea typeface="Encode Sans Medium"/>
              <a:cs typeface="Encode Sans Medium"/>
              <a:sym typeface="Encode Sans SemiBold"/>
            </a:endParaRPr>
          </a:p>
        </p:txBody>
      </p:sp>
      <p:sp>
        <p:nvSpPr>
          <p:cNvPr id="36" name="Google Shape;36;p3"/>
          <p:cNvSpPr txBox="1"/>
          <p:nvPr/>
        </p:nvSpPr>
        <p:spPr>
          <a:xfrm>
            <a:off x="547687" y="225425"/>
            <a:ext cx="4575175" cy="682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Encode Sans SemiBold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Encode Sans SemiBold"/>
                <a:ea typeface="Encode Sans SemiBold"/>
                <a:cs typeface="Encode Sans SemiBold"/>
                <a:sym typeface="Encode Sans SemiBold"/>
              </a:rPr>
              <a:t>Titular que viene de tapa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64285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Encode Sans SemiBold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Encode Sans SemiBold"/>
                <a:ea typeface="Encode Sans SemiBold"/>
                <a:cs typeface="Encode Sans SemiBold"/>
                <a:sym typeface="Encode Sans SemiBold"/>
              </a:rPr>
              <a:t>También puede tener la segunda jerarquía de titular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" name="Google Shape;37;p3"/>
          <p:cNvPicPr preferRelativeResize="0"/>
          <p:nvPr/>
        </p:nvPicPr>
        <p:blipFill rotWithShape="1">
          <a:blip r:embed="rId4">
            <a:alphaModFix/>
          </a:blip>
          <a:srcRect l="5864" t="-6484" b="-6483"/>
          <a:stretch/>
        </p:blipFill>
        <p:spPr>
          <a:xfrm>
            <a:off x="4572000" y="5683250"/>
            <a:ext cx="4306875" cy="1119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2610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6011862" cy="1003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" name="Google Shape;34;p3"/>
          <p:cNvCxnSpPr/>
          <p:nvPr/>
        </p:nvCxnSpPr>
        <p:spPr>
          <a:xfrm>
            <a:off x="0" y="5589587"/>
            <a:ext cx="9144000" cy="0"/>
          </a:xfrm>
          <a:prstGeom prst="straightConnector1">
            <a:avLst/>
          </a:prstGeom>
          <a:noFill/>
          <a:ln w="28575" cap="flat" cmpd="sng">
            <a:solidFill>
              <a:srgbClr val="00AEC3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5" name="Google Shape;35;p3"/>
          <p:cNvSpPr txBox="1"/>
          <p:nvPr/>
        </p:nvSpPr>
        <p:spPr>
          <a:xfrm>
            <a:off x="226760" y="1575025"/>
            <a:ext cx="7254537" cy="3405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l"/>
            <a:r>
              <a:rPr lang="es-AR" sz="1800" b="1" i="0" u="none" strike="noStrike" baseline="0" dirty="0">
                <a:solidFill>
                  <a:srgbClr val="1E1E64"/>
                </a:solidFill>
                <a:latin typeface="Arial" panose="020B0604020202020204" pitchFamily="34" charset="0"/>
              </a:rPr>
              <a:t>Transferencia silla de ruedas – cama</a:t>
            </a:r>
          </a:p>
          <a:p>
            <a:pPr algn="l"/>
            <a:endParaRPr lang="es-AR" sz="1800" b="1" i="0" u="none" strike="noStrike" baseline="0" dirty="0">
              <a:solidFill>
                <a:srgbClr val="1E1E64"/>
              </a:solidFill>
              <a:latin typeface="Arial" panose="020B0604020202020204" pitchFamily="34" charset="0"/>
            </a:endParaRPr>
          </a:p>
          <a:p>
            <a:pPr algn="l"/>
            <a:r>
              <a:rPr lang="es-E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- Repetir el proceso a la inversa.</a:t>
            </a:r>
          </a:p>
          <a:p>
            <a:pPr algn="l"/>
            <a:r>
              <a:rPr lang="es-E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- Evaluar si el paciente mantiene el control del tronco y equilibrio.</a:t>
            </a:r>
          </a:p>
          <a:p>
            <a:pPr algn="l"/>
            <a:r>
              <a:rPr lang="es-E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- Asegurar estabilidad antes de dejarlo solo.</a:t>
            </a:r>
            <a:endParaRPr lang="es-ES" sz="2400" dirty="0">
              <a:solidFill>
                <a:srgbClr val="595959"/>
              </a:solidFill>
              <a:latin typeface="Encode Sans SemiBold"/>
              <a:ea typeface="Encode Sans Medium"/>
              <a:cs typeface="Encode Sans Medium"/>
              <a:sym typeface="Encode Sans SemiBold"/>
            </a:endParaRPr>
          </a:p>
        </p:txBody>
      </p:sp>
      <p:sp>
        <p:nvSpPr>
          <p:cNvPr id="36" name="Google Shape;36;p3"/>
          <p:cNvSpPr txBox="1"/>
          <p:nvPr/>
        </p:nvSpPr>
        <p:spPr>
          <a:xfrm>
            <a:off x="547687" y="225425"/>
            <a:ext cx="4575175" cy="682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Encode Sans SemiBold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Encode Sans SemiBold"/>
                <a:ea typeface="Encode Sans SemiBold"/>
                <a:cs typeface="Encode Sans SemiBold"/>
                <a:sym typeface="Encode Sans SemiBold"/>
              </a:rPr>
              <a:t>Titular que viene de tapa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64285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Encode Sans SemiBold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Encode Sans SemiBold"/>
                <a:ea typeface="Encode Sans SemiBold"/>
                <a:cs typeface="Encode Sans SemiBold"/>
                <a:sym typeface="Encode Sans SemiBold"/>
              </a:rPr>
              <a:t>También puede tener la segunda jerarquía de titular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" name="Google Shape;37;p3"/>
          <p:cNvPicPr preferRelativeResize="0"/>
          <p:nvPr/>
        </p:nvPicPr>
        <p:blipFill rotWithShape="1">
          <a:blip r:embed="rId4">
            <a:alphaModFix/>
          </a:blip>
          <a:srcRect l="5864" t="-6484" b="-6483"/>
          <a:stretch/>
        </p:blipFill>
        <p:spPr>
          <a:xfrm>
            <a:off x="4572000" y="5683250"/>
            <a:ext cx="4306875" cy="1119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3856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6011862" cy="1003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" name="Google Shape;34;p3"/>
          <p:cNvCxnSpPr/>
          <p:nvPr/>
        </p:nvCxnSpPr>
        <p:spPr>
          <a:xfrm>
            <a:off x="0" y="5589587"/>
            <a:ext cx="9144000" cy="0"/>
          </a:xfrm>
          <a:prstGeom prst="straightConnector1">
            <a:avLst/>
          </a:prstGeom>
          <a:noFill/>
          <a:ln w="28575" cap="flat" cmpd="sng">
            <a:solidFill>
              <a:srgbClr val="00AEC3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5" name="Google Shape;35;p3"/>
          <p:cNvSpPr txBox="1"/>
          <p:nvPr/>
        </p:nvSpPr>
        <p:spPr>
          <a:xfrm>
            <a:off x="236385" y="1576613"/>
            <a:ext cx="7254537" cy="3405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l"/>
            <a:r>
              <a:rPr lang="es-AR" sz="1800" b="1" i="0" u="none" strike="noStrike" baseline="0" dirty="0">
                <a:solidFill>
                  <a:srgbClr val="1E1E64"/>
                </a:solidFill>
                <a:latin typeface="Arial" panose="020B0604020202020204" pitchFamily="34" charset="0"/>
              </a:rPr>
              <a:t>Bipedestación Segura</a:t>
            </a:r>
          </a:p>
          <a:p>
            <a:pPr algn="l"/>
            <a:endParaRPr lang="es-AR" sz="1800" b="1" i="0" u="none" strike="noStrike" baseline="0" dirty="0">
              <a:solidFill>
                <a:srgbClr val="1E1E64"/>
              </a:solidFill>
              <a:latin typeface="Arial" panose="020B0604020202020204" pitchFamily="34" charset="0"/>
            </a:endParaRPr>
          </a:p>
          <a:p>
            <a:pPr algn="l"/>
            <a:r>
              <a:rPr lang="es-AR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- Comunicar antes de mover.</a:t>
            </a:r>
          </a:p>
          <a:p>
            <a:pPr algn="l"/>
            <a:r>
              <a:rPr lang="es-E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- Revisar si el paciente está estable y alerta.</a:t>
            </a:r>
          </a:p>
          <a:p>
            <a:pPr algn="l"/>
            <a:r>
              <a:rPr lang="es-E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- Evitar tirar de los brazos; ayudar por tronco o pelvis.</a:t>
            </a:r>
          </a:p>
          <a:p>
            <a:pPr algn="l"/>
            <a:r>
              <a:rPr lang="es-AR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- Observar signos de hipotensión postural o fatiga.</a:t>
            </a:r>
            <a:endParaRPr lang="es-ES" sz="2400" dirty="0">
              <a:solidFill>
                <a:srgbClr val="595959"/>
              </a:solidFill>
              <a:latin typeface="Encode Sans SemiBold"/>
              <a:ea typeface="Encode Sans Medium"/>
              <a:cs typeface="Encode Sans Medium"/>
              <a:sym typeface="Encode Sans SemiBold"/>
            </a:endParaRPr>
          </a:p>
        </p:txBody>
      </p:sp>
      <p:sp>
        <p:nvSpPr>
          <p:cNvPr id="36" name="Google Shape;36;p3"/>
          <p:cNvSpPr txBox="1"/>
          <p:nvPr/>
        </p:nvSpPr>
        <p:spPr>
          <a:xfrm>
            <a:off x="547687" y="225425"/>
            <a:ext cx="4575175" cy="682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Encode Sans SemiBold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Encode Sans SemiBold"/>
                <a:ea typeface="Encode Sans SemiBold"/>
                <a:cs typeface="Encode Sans SemiBold"/>
                <a:sym typeface="Encode Sans SemiBold"/>
              </a:rPr>
              <a:t>Titular que viene de tapa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64285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Encode Sans SemiBold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Encode Sans SemiBold"/>
                <a:ea typeface="Encode Sans SemiBold"/>
                <a:cs typeface="Encode Sans SemiBold"/>
                <a:sym typeface="Encode Sans SemiBold"/>
              </a:rPr>
              <a:t>También puede tener la segunda jerarquía de titular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" name="Google Shape;37;p3"/>
          <p:cNvPicPr preferRelativeResize="0"/>
          <p:nvPr/>
        </p:nvPicPr>
        <p:blipFill rotWithShape="1">
          <a:blip r:embed="rId4">
            <a:alphaModFix/>
          </a:blip>
          <a:srcRect l="5864" t="-6484" b="-6483"/>
          <a:stretch/>
        </p:blipFill>
        <p:spPr>
          <a:xfrm>
            <a:off x="4572000" y="5683250"/>
            <a:ext cx="4306875" cy="1119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29764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6011862" cy="1003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" name="Google Shape;34;p3"/>
          <p:cNvCxnSpPr/>
          <p:nvPr/>
        </p:nvCxnSpPr>
        <p:spPr>
          <a:xfrm>
            <a:off x="0" y="5589587"/>
            <a:ext cx="9144000" cy="0"/>
          </a:xfrm>
          <a:prstGeom prst="straightConnector1">
            <a:avLst/>
          </a:prstGeom>
          <a:noFill/>
          <a:ln w="28575" cap="flat" cmpd="sng">
            <a:solidFill>
              <a:srgbClr val="00AEC3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5" name="Google Shape;35;p3"/>
          <p:cNvSpPr txBox="1"/>
          <p:nvPr/>
        </p:nvSpPr>
        <p:spPr>
          <a:xfrm>
            <a:off x="294136" y="1593591"/>
            <a:ext cx="7254537" cy="3405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l"/>
            <a:r>
              <a:rPr lang="es-AR" sz="1800" b="1" i="0" u="none" strike="noStrike" baseline="0" dirty="0">
                <a:solidFill>
                  <a:srgbClr val="1E1E64"/>
                </a:solidFill>
                <a:latin typeface="Arial" panose="020B0604020202020204" pitchFamily="34" charset="0"/>
              </a:rPr>
              <a:t>Marcha Asistida</a:t>
            </a:r>
          </a:p>
          <a:p>
            <a:pPr algn="l"/>
            <a:endParaRPr lang="es-AR" sz="1800" b="1" i="0" u="none" strike="noStrike" baseline="0" dirty="0">
              <a:solidFill>
                <a:srgbClr val="1E1E64"/>
              </a:solidFill>
              <a:latin typeface="Arial" panose="020B0604020202020204" pitchFamily="34" charset="0"/>
            </a:endParaRPr>
          </a:p>
          <a:p>
            <a:pPr algn="l"/>
            <a:r>
              <a:rPr lang="es-AR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- Supervisar los primeros pasos.</a:t>
            </a:r>
          </a:p>
          <a:p>
            <a:pPr algn="l"/>
            <a:r>
              <a:rPr lang="es-AR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- Usar ayudas técnicas indicadas (bastón, andador).</a:t>
            </a:r>
          </a:p>
          <a:p>
            <a:pPr algn="l"/>
            <a:r>
              <a:rPr lang="es-E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- Evitar apurar al paciente o dejarlo caminar solo si no es seguro</a:t>
            </a:r>
            <a:endParaRPr lang="es-ES" sz="2400" dirty="0">
              <a:solidFill>
                <a:srgbClr val="595959"/>
              </a:solidFill>
              <a:latin typeface="Encode Sans SemiBold"/>
              <a:ea typeface="Encode Sans Medium"/>
              <a:cs typeface="Encode Sans Medium"/>
              <a:sym typeface="Encode Sans SemiBold"/>
            </a:endParaRPr>
          </a:p>
        </p:txBody>
      </p:sp>
      <p:sp>
        <p:nvSpPr>
          <p:cNvPr id="36" name="Google Shape;36;p3"/>
          <p:cNvSpPr txBox="1"/>
          <p:nvPr/>
        </p:nvSpPr>
        <p:spPr>
          <a:xfrm>
            <a:off x="547687" y="225425"/>
            <a:ext cx="4575175" cy="682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Encode Sans SemiBold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Encode Sans SemiBold"/>
                <a:ea typeface="Encode Sans SemiBold"/>
                <a:cs typeface="Encode Sans SemiBold"/>
                <a:sym typeface="Encode Sans SemiBold"/>
              </a:rPr>
              <a:t>Titular que viene de tapa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64285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Encode Sans SemiBold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Encode Sans SemiBold"/>
                <a:ea typeface="Encode Sans SemiBold"/>
                <a:cs typeface="Encode Sans SemiBold"/>
                <a:sym typeface="Encode Sans SemiBold"/>
              </a:rPr>
              <a:t>También puede tener la segunda jerarquía de titular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" name="Google Shape;37;p3"/>
          <p:cNvPicPr preferRelativeResize="0"/>
          <p:nvPr/>
        </p:nvPicPr>
        <p:blipFill rotWithShape="1">
          <a:blip r:embed="rId4">
            <a:alphaModFix/>
          </a:blip>
          <a:srcRect l="5864" t="-6484" b="-6483"/>
          <a:stretch/>
        </p:blipFill>
        <p:spPr>
          <a:xfrm>
            <a:off x="4572000" y="5683250"/>
            <a:ext cx="4306875" cy="1119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92299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6011862" cy="1003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" name="Google Shape;34;p3"/>
          <p:cNvCxnSpPr/>
          <p:nvPr/>
        </p:nvCxnSpPr>
        <p:spPr>
          <a:xfrm>
            <a:off x="0" y="5589587"/>
            <a:ext cx="9144000" cy="0"/>
          </a:xfrm>
          <a:prstGeom prst="straightConnector1">
            <a:avLst/>
          </a:prstGeom>
          <a:noFill/>
          <a:ln w="28575" cap="flat" cmpd="sng">
            <a:solidFill>
              <a:srgbClr val="00AEC3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5" name="Google Shape;35;p3"/>
          <p:cNvSpPr txBox="1"/>
          <p:nvPr/>
        </p:nvSpPr>
        <p:spPr>
          <a:xfrm>
            <a:off x="255636" y="1538112"/>
            <a:ext cx="7254537" cy="3405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l"/>
            <a:r>
              <a:rPr lang="es-ES" sz="1800" b="1" i="0" u="none" strike="noStrike" baseline="0" dirty="0">
                <a:solidFill>
                  <a:srgbClr val="1E1E64"/>
                </a:solidFill>
                <a:latin typeface="Arial" panose="020B0604020202020204" pitchFamily="34" charset="0"/>
              </a:rPr>
              <a:t>Rol del Personal en Movilidad Segura</a:t>
            </a:r>
          </a:p>
          <a:p>
            <a:pPr algn="l"/>
            <a:endParaRPr lang="es-ES" sz="1800" b="1" i="0" u="none" strike="noStrike" baseline="0" dirty="0">
              <a:solidFill>
                <a:srgbClr val="1E1E64"/>
              </a:solidFill>
              <a:latin typeface="Arial" panose="020B0604020202020204" pitchFamily="34" charset="0"/>
            </a:endParaRPr>
          </a:p>
          <a:p>
            <a:pPr algn="l"/>
            <a:r>
              <a:rPr lang="es-E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- Estar atentos a señales de riesgo.</a:t>
            </a:r>
          </a:p>
          <a:p>
            <a:pPr algn="l"/>
            <a:r>
              <a:rPr lang="es-AR" sz="1800" dirty="0">
                <a:latin typeface="Arial" panose="020B0604020202020204" pitchFamily="34" charset="0"/>
              </a:rPr>
              <a:t>- </a:t>
            </a:r>
            <a:r>
              <a:rPr lang="es-AR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Reportar cambios al equipo.</a:t>
            </a:r>
          </a:p>
          <a:p>
            <a:pPr algn="l"/>
            <a:r>
              <a:rPr lang="es-ES" sz="1800" dirty="0">
                <a:latin typeface="Arial" panose="020B0604020202020204" pitchFamily="34" charset="0"/>
              </a:rPr>
              <a:t>- </a:t>
            </a:r>
            <a:r>
              <a:rPr lang="es-ES" sz="1800" b="0" i="0" u="none" strike="noStrike" baseline="0" dirty="0">
                <a:latin typeface="Arial" panose="020B0604020202020204" pitchFamily="34" charset="0"/>
              </a:rPr>
              <a:t>Colaborar con kinesiólogos para adaptar técnicas y rutinas.</a:t>
            </a:r>
            <a:endParaRPr lang="es-ES" sz="2400" dirty="0">
              <a:solidFill>
                <a:srgbClr val="595959"/>
              </a:solidFill>
              <a:latin typeface="Encode Sans SemiBold"/>
              <a:ea typeface="Encode Sans Medium"/>
              <a:cs typeface="Encode Sans Medium"/>
              <a:sym typeface="Encode Sans SemiBold"/>
            </a:endParaRPr>
          </a:p>
        </p:txBody>
      </p:sp>
      <p:sp>
        <p:nvSpPr>
          <p:cNvPr id="36" name="Google Shape;36;p3"/>
          <p:cNvSpPr txBox="1"/>
          <p:nvPr/>
        </p:nvSpPr>
        <p:spPr>
          <a:xfrm>
            <a:off x="547687" y="225425"/>
            <a:ext cx="4575175" cy="682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Encode Sans SemiBold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Encode Sans SemiBold"/>
                <a:ea typeface="Encode Sans SemiBold"/>
                <a:cs typeface="Encode Sans SemiBold"/>
                <a:sym typeface="Encode Sans SemiBold"/>
              </a:rPr>
              <a:t>Titular que viene de tapa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64285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Encode Sans SemiBold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Encode Sans SemiBold"/>
                <a:ea typeface="Encode Sans SemiBold"/>
                <a:cs typeface="Encode Sans SemiBold"/>
                <a:sym typeface="Encode Sans SemiBold"/>
              </a:rPr>
              <a:t>También puede tener la segunda jerarquía de titular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" name="Google Shape;37;p3"/>
          <p:cNvPicPr preferRelativeResize="0"/>
          <p:nvPr/>
        </p:nvPicPr>
        <p:blipFill rotWithShape="1">
          <a:blip r:embed="rId4">
            <a:alphaModFix/>
          </a:blip>
          <a:srcRect l="5864" t="-6484" b="-6483"/>
          <a:stretch/>
        </p:blipFill>
        <p:spPr>
          <a:xfrm>
            <a:off x="4572000" y="5683250"/>
            <a:ext cx="4306875" cy="1119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9879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6011862" cy="1003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" name="Google Shape;34;p3"/>
          <p:cNvCxnSpPr/>
          <p:nvPr/>
        </p:nvCxnSpPr>
        <p:spPr>
          <a:xfrm>
            <a:off x="0" y="5589587"/>
            <a:ext cx="9144000" cy="0"/>
          </a:xfrm>
          <a:prstGeom prst="straightConnector1">
            <a:avLst/>
          </a:prstGeom>
          <a:noFill/>
          <a:ln w="28575" cap="flat" cmpd="sng">
            <a:solidFill>
              <a:srgbClr val="00AEC3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5" name="Google Shape;35;p3"/>
          <p:cNvSpPr txBox="1"/>
          <p:nvPr/>
        </p:nvSpPr>
        <p:spPr>
          <a:xfrm>
            <a:off x="547687" y="1726148"/>
            <a:ext cx="7254537" cy="3405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l"/>
            <a:r>
              <a:rPr lang="es-AR" sz="1800" b="1" i="0" u="none" strike="noStrike" baseline="0" dirty="0">
                <a:solidFill>
                  <a:srgbClr val="1E1E64"/>
                </a:solidFill>
                <a:latin typeface="Arial" panose="020B0604020202020204" pitchFamily="34" charset="0"/>
              </a:rPr>
              <a:t>Conclusión</a:t>
            </a:r>
          </a:p>
          <a:p>
            <a:pPr algn="l"/>
            <a:endParaRPr lang="es-AR" sz="1800" b="1" i="0" u="none" strike="noStrike" baseline="0" dirty="0">
              <a:solidFill>
                <a:srgbClr val="1E1E64"/>
              </a:solidFill>
              <a:latin typeface="Arial" panose="020B0604020202020204" pitchFamily="34" charset="0"/>
            </a:endParaRPr>
          </a:p>
          <a:p>
            <a:pPr algn="l"/>
            <a:r>
              <a:rPr lang="es-E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- La prevención de caídas y lesiones es una responsabilidad compartida.</a:t>
            </a:r>
          </a:p>
          <a:p>
            <a:pPr algn="l"/>
            <a:r>
              <a:rPr lang="es-E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- La técnica adecuada protege al paciente y al cuidador.</a:t>
            </a:r>
          </a:p>
          <a:p>
            <a:pPr algn="l"/>
            <a:r>
              <a:rPr lang="es-E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- El trabajo conjunto garantiza bienestar y autonomía segura</a:t>
            </a:r>
            <a:endParaRPr lang="es-ES" sz="1800" b="1" i="0" u="none" strike="noStrike" baseline="0" dirty="0">
              <a:solidFill>
                <a:srgbClr val="1E1E64"/>
              </a:solidFill>
              <a:latin typeface="Arial" panose="020B0604020202020204" pitchFamily="34" charset="0"/>
            </a:endParaRPr>
          </a:p>
        </p:txBody>
      </p:sp>
      <p:sp>
        <p:nvSpPr>
          <p:cNvPr id="36" name="Google Shape;36;p3"/>
          <p:cNvSpPr txBox="1"/>
          <p:nvPr/>
        </p:nvSpPr>
        <p:spPr>
          <a:xfrm>
            <a:off x="547687" y="225425"/>
            <a:ext cx="4575175" cy="682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Encode Sans SemiBold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Encode Sans SemiBold"/>
                <a:ea typeface="Encode Sans SemiBold"/>
                <a:cs typeface="Encode Sans SemiBold"/>
                <a:sym typeface="Encode Sans SemiBold"/>
              </a:rPr>
              <a:t>Titular que viene de tapa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64285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Encode Sans SemiBold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Encode Sans SemiBold"/>
                <a:ea typeface="Encode Sans SemiBold"/>
                <a:cs typeface="Encode Sans SemiBold"/>
                <a:sym typeface="Encode Sans SemiBold"/>
              </a:rPr>
              <a:t>También puede tener la segunda jerarquía de titular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" name="Google Shape;37;p3"/>
          <p:cNvPicPr preferRelativeResize="0"/>
          <p:nvPr/>
        </p:nvPicPr>
        <p:blipFill rotWithShape="1">
          <a:blip r:embed="rId4">
            <a:alphaModFix/>
          </a:blip>
          <a:srcRect l="5864" t="-6484" b="-6483"/>
          <a:stretch/>
        </p:blipFill>
        <p:spPr>
          <a:xfrm>
            <a:off x="4572000" y="5683250"/>
            <a:ext cx="4306875" cy="1119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81460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"/>
          <p:cNvSpPr txBox="1"/>
          <p:nvPr/>
        </p:nvSpPr>
        <p:spPr>
          <a:xfrm>
            <a:off x="0" y="5084762"/>
            <a:ext cx="9144000" cy="177323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4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B6C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" name="Google Shape;4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9612" y="2852737"/>
            <a:ext cx="5607050" cy="147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755</Words>
  <Application>Microsoft Office PowerPoint</Application>
  <PresentationFormat>Presentación en pantalla (4:3)</PresentationFormat>
  <Paragraphs>116</Paragraphs>
  <Slides>17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17</vt:i4>
      </vt:variant>
    </vt:vector>
  </HeadingPairs>
  <TitlesOfParts>
    <vt:vector size="23" baseType="lpstr">
      <vt:lpstr>Arial</vt:lpstr>
      <vt:lpstr>Encode Sans Medium</vt:lpstr>
      <vt:lpstr>Encode Sans</vt:lpstr>
      <vt:lpstr>Encode Sans SemiBold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Personas Mayores</cp:lastModifiedBy>
  <cp:revision>5</cp:revision>
  <dcterms:created xsi:type="dcterms:W3CDTF">2020-03-12T13:28:28Z</dcterms:created>
  <dcterms:modified xsi:type="dcterms:W3CDTF">2025-05-15T13:09:24Z</dcterms:modified>
</cp:coreProperties>
</file>